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4" r:id="rId2"/>
    <p:sldId id="285" r:id="rId3"/>
    <p:sldId id="289" r:id="rId4"/>
    <p:sldId id="327" r:id="rId5"/>
    <p:sldId id="286" r:id="rId6"/>
    <p:sldId id="290" r:id="rId7"/>
    <p:sldId id="330" r:id="rId8"/>
    <p:sldId id="288" r:id="rId9"/>
    <p:sldId id="328" r:id="rId10"/>
    <p:sldId id="292" r:id="rId11"/>
    <p:sldId id="293" r:id="rId12"/>
    <p:sldId id="294" r:id="rId13"/>
    <p:sldId id="323" r:id="rId14"/>
    <p:sldId id="31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FFFFFF"/>
    <a:srgbClr val="FAFAF8"/>
    <a:srgbClr val="D9D9FF"/>
    <a:srgbClr val="82D317"/>
    <a:srgbClr val="C9C9FF"/>
    <a:srgbClr val="D9F5FF"/>
    <a:srgbClr val="E5E5FF"/>
    <a:srgbClr val="3737FF"/>
    <a:srgbClr val="FFFFB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43" autoAdjust="0"/>
  </p:normalViewPr>
  <p:slideViewPr>
    <p:cSldViewPr>
      <p:cViewPr varScale="1">
        <p:scale>
          <a:sx n="97" d="100"/>
          <a:sy n="97" d="100"/>
        </p:scale>
        <p:origin x="-11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C31F08-D744-46E0-962C-474CC15D4326}" type="datetimeFigureOut">
              <a:rPr lang="ru-RU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60D0C-234C-4514-A769-6596C1E088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3005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F5BD12-DCEC-4269-84DB-9B3E17DF056D}" type="datetimeFigureOut">
              <a:rPr lang="ru-RU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9F2B1D-CBE1-4544-8A30-B12B2A6BC5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2920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969E-8CFE-4885-91E1-D3C336547D51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479B-8BF0-4FCB-8BA8-CB5223DD61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B163-0221-45FD-B866-843CAFB0EBB0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4C49F-0C8E-4A1C-A0FB-7425CD3A6A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0D7AA-5875-4597-9EE1-6395723BAE63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5E17-61D8-4377-BB59-800E3237A8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C2CA-5CDA-4F0C-AF03-FFB034677238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16BD-0D13-459E-AEC6-89E895BFEE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4824-DEF9-4B0D-825A-6346D0D3BC87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982BC-C11F-4666-9411-2D3D132696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0A271-FA8A-46C1-B13A-1ACD4F1BFB66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8D6F4-0970-4280-92D8-1F5B9C1E57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7DB3-FFDA-4DF9-9FC2-EDD6507F1E26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75F25-CD5B-4A0F-89AA-1FA0E76F42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8289-D024-4845-B854-B3160892FD5F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9A04-A801-4056-B198-B4EE97E8B0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CC71-426F-40CB-8645-3103D6CB798A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B3912-DA76-44F8-BF9D-9164A8DAC9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DF18-7798-4FEF-B26C-C861D3A945A1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97A1-0268-48FA-AA1C-98C690DADD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D57DD-1D23-4539-8893-82ACDBB2C441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2CC9C-5267-448A-8377-406A1AE657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5000"/>
            <a:lum bright="49000" contrast="-21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D267EA2B-010E-45D4-961F-E4D3A70130AF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B08256E-D380-424F-9C9D-63109378F7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5.gif"/><Relationship Id="rId7" Type="http://schemas.openxmlformats.org/officeDocument/2006/relationships/image" Target="../media/image49.png"/><Relationship Id="rId12" Type="http://schemas.openxmlformats.org/officeDocument/2006/relationships/image" Target="../media/image53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10.gif"/><Relationship Id="rId4" Type="http://schemas.openxmlformats.org/officeDocument/2006/relationships/image" Target="../media/image46.gif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41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1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конкурс\конкурс икт\123\763532334.gif"/>
          <p:cNvPicPr>
            <a:picLocks noChangeAspect="1" noChangeArrowheads="1"/>
          </p:cNvPicPr>
          <p:nvPr/>
        </p:nvPicPr>
        <p:blipFill>
          <a:blip r:embed="rId2" cstate="print">
            <a:lum bright="33000"/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000100" y="2071678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spc="600" dirty="0" smtClean="0"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«Безопасность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2928934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spc="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детей на дороге»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00043"/>
            <a:ext cx="7704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99"/>
                </a:solidFill>
                <a:cs typeface="Times New Roman" pitchFamily="18" charset="0"/>
              </a:rPr>
              <a:t>Родительское собрание для родителей </a:t>
            </a:r>
          </a:p>
          <a:p>
            <a:pPr algn="ctr"/>
            <a:r>
              <a:rPr lang="ru-RU" sz="3200" b="1" i="1" dirty="0" smtClean="0">
                <a:solidFill>
                  <a:srgbClr val="000099"/>
                </a:solidFill>
                <a:cs typeface="Times New Roman" pitchFamily="18" charset="0"/>
              </a:rPr>
              <a:t>воспитанников МБДОУ  № 3«Ласточка»</a:t>
            </a:r>
            <a:endParaRPr lang="ru-RU" sz="32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71A22-6922-4B0C-936D-6756C99150DC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2071670" y="1000108"/>
            <a:ext cx="4500594" cy="1643074"/>
          </a:xfrm>
          <a:prstGeom prst="cloud">
            <a:avLst/>
          </a:prstGeom>
          <a:solidFill>
            <a:srgbClr val="BDE5E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0033CC"/>
                </a:solidFill>
                <a:latin typeface="Century" pitchFamily="18" charset="0"/>
              </a:rPr>
              <a:t>А теперь я вас проверю</a:t>
            </a:r>
          </a:p>
          <a:p>
            <a:pPr algn="ctr"/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entury" pitchFamily="18" charset="0"/>
              </a:rPr>
              <a:t>Игру</a:t>
            </a:r>
            <a:r>
              <a:rPr kumimoji="0" lang="ru-RU" sz="1700" b="1" i="1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Century" pitchFamily="18" charset="0"/>
              </a:rPr>
              <a:t> для вас затею. </a:t>
            </a:r>
          </a:p>
          <a:p>
            <a:pPr algn="ctr"/>
            <a:r>
              <a:rPr lang="ru-RU" sz="1700" i="1" baseline="0" dirty="0" smtClean="0">
                <a:solidFill>
                  <a:srgbClr val="0033CC"/>
                </a:solidFill>
                <a:latin typeface="Century" pitchFamily="18" charset="0"/>
              </a:rPr>
              <a:t>Вот задам сейчас</a:t>
            </a:r>
            <a:r>
              <a:rPr lang="ru-RU" sz="1700" i="1" dirty="0" smtClean="0">
                <a:solidFill>
                  <a:srgbClr val="0033CC"/>
                </a:solidFill>
                <a:latin typeface="Century" pitchFamily="18" charset="0"/>
              </a:rPr>
              <a:t> вопросы - отвечать на них не просто.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entury" pitchFamily="18" charset="0"/>
            </a:endParaRPr>
          </a:p>
        </p:txBody>
      </p:sp>
      <p:pic>
        <p:nvPicPr>
          <p:cNvPr id="12" name="Рисунок 11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857628"/>
            <a:ext cx="338048" cy="447563"/>
          </a:xfrm>
          <a:prstGeom prst="rect">
            <a:avLst/>
          </a:prstGeom>
        </p:spPr>
      </p:pic>
      <p:pic>
        <p:nvPicPr>
          <p:cNvPr id="13" name="Рисунок 12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3571876"/>
            <a:ext cx="285752" cy="357191"/>
          </a:xfrm>
          <a:prstGeom prst="rect">
            <a:avLst/>
          </a:prstGeom>
        </p:spPr>
      </p:pic>
      <p:pic>
        <p:nvPicPr>
          <p:cNvPr id="14" name="Рисунок 13" descr="Рисунок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3643314"/>
            <a:ext cx="214314" cy="376125"/>
          </a:xfrm>
          <a:prstGeom prst="rect">
            <a:avLst/>
          </a:prstGeom>
        </p:spPr>
      </p:pic>
      <p:pic>
        <p:nvPicPr>
          <p:cNvPr id="15" name="Рисунок 1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3214686"/>
            <a:ext cx="285752" cy="447563"/>
          </a:xfrm>
          <a:prstGeom prst="rect">
            <a:avLst/>
          </a:prstGeom>
        </p:spPr>
      </p:pic>
      <p:pic>
        <p:nvPicPr>
          <p:cNvPr id="16" name="Рисунок 15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28" y="3714752"/>
            <a:ext cx="338048" cy="447563"/>
          </a:xfrm>
          <a:prstGeom prst="rect">
            <a:avLst/>
          </a:prstGeom>
        </p:spPr>
      </p:pic>
      <p:pic>
        <p:nvPicPr>
          <p:cNvPr id="17" name="Рисунок 16" descr="004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2928934"/>
            <a:ext cx="785818" cy="819148"/>
          </a:xfrm>
          <a:prstGeom prst="rect">
            <a:avLst/>
          </a:prstGeom>
        </p:spPr>
      </p:pic>
      <p:pic>
        <p:nvPicPr>
          <p:cNvPr id="18" name="Рисунок 17" descr="004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2857496"/>
            <a:ext cx="571504" cy="747710"/>
          </a:xfrm>
          <a:prstGeom prst="rect">
            <a:avLst/>
          </a:prstGeom>
        </p:spPr>
      </p:pic>
      <p:pic>
        <p:nvPicPr>
          <p:cNvPr id="19" name="Рисунок 18" descr="004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2786058"/>
            <a:ext cx="571504" cy="676272"/>
          </a:xfrm>
          <a:prstGeom prst="rect">
            <a:avLst/>
          </a:prstGeom>
        </p:spPr>
      </p:pic>
      <p:pic>
        <p:nvPicPr>
          <p:cNvPr id="20" name="Рисунок 19" descr="004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620" y="2643182"/>
            <a:ext cx="714380" cy="819148"/>
          </a:xfrm>
          <a:prstGeom prst="rect">
            <a:avLst/>
          </a:prstGeom>
        </p:spPr>
      </p:pic>
      <p:pic>
        <p:nvPicPr>
          <p:cNvPr id="21" name="Рисунок 20" descr="arbre_031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643182"/>
            <a:ext cx="1142976" cy="1209673"/>
          </a:xfrm>
          <a:prstGeom prst="rect">
            <a:avLst/>
          </a:prstGeom>
        </p:spPr>
      </p:pic>
      <p:pic>
        <p:nvPicPr>
          <p:cNvPr id="25" name="Рисунок 24" descr="0c05c4ced77cc51a47e5f6f72fa3e3fa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011774">
            <a:off x="214282" y="642918"/>
            <a:ext cx="1724025" cy="78581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43174" y="214290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99"/>
                </a:solidFill>
                <a:cs typeface="Times New Roman" pitchFamily="18" charset="0"/>
              </a:rPr>
              <a:t>Разгадайте ребус</a:t>
            </a:r>
            <a:endParaRPr lang="ru-RU" sz="36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3317075"/>
            <a:ext cx="7992888" cy="3540925"/>
          </a:xfrm>
          <a:prstGeom prst="rect">
            <a:avLst/>
          </a:prstGeom>
        </p:spPr>
      </p:pic>
      <p:pic>
        <p:nvPicPr>
          <p:cNvPr id="11" name="Рисунок 10" descr="Рисунок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388" y="1571612"/>
            <a:ext cx="1809750" cy="24955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0008EB-19C4-44FC-AE2B-58904D27EE3D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7" name="Рисунок 6" descr="arbre_03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714620"/>
            <a:ext cx="785818" cy="781045"/>
          </a:xfrm>
          <a:prstGeom prst="rect">
            <a:avLst/>
          </a:prstGeom>
        </p:spPr>
      </p:pic>
      <p:pic>
        <p:nvPicPr>
          <p:cNvPr id="8" name="Рисунок 7" descr="arbre_03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24" y="3071810"/>
            <a:ext cx="1142976" cy="1209673"/>
          </a:xfrm>
          <a:prstGeom prst="rect">
            <a:avLst/>
          </a:prstGeom>
        </p:spPr>
      </p:pic>
      <p:pic>
        <p:nvPicPr>
          <p:cNvPr id="9" name="Рисунок 8" descr="arbre_03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2928934"/>
            <a:ext cx="857256" cy="638169"/>
          </a:xfrm>
          <a:prstGeom prst="rect">
            <a:avLst/>
          </a:prstGeom>
        </p:spPr>
      </p:pic>
      <p:pic>
        <p:nvPicPr>
          <p:cNvPr id="10" name="Рисунок 9" descr="arbre_03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2786059"/>
            <a:ext cx="785818" cy="660884"/>
          </a:xfrm>
          <a:prstGeom prst="rect">
            <a:avLst/>
          </a:prstGeom>
        </p:spPr>
      </p:pic>
      <p:pic>
        <p:nvPicPr>
          <p:cNvPr id="11" name="Рисунок 10" descr="arbre_03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928934"/>
            <a:ext cx="1142976" cy="1209673"/>
          </a:xfrm>
          <a:prstGeom prst="rect">
            <a:avLst/>
          </a:prstGeom>
        </p:spPr>
      </p:pic>
      <p:pic>
        <p:nvPicPr>
          <p:cNvPr id="12" name="Рисунок 11" descr="0_2ad66_db943111_XL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79874">
            <a:off x="1383315" y="2409701"/>
            <a:ext cx="398010" cy="410829"/>
          </a:xfrm>
          <a:prstGeom prst="rect">
            <a:avLst/>
          </a:prstGeom>
        </p:spPr>
      </p:pic>
      <p:pic>
        <p:nvPicPr>
          <p:cNvPr id="13" name="Рисунок 12" descr="1830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082" y="3357562"/>
            <a:ext cx="642942" cy="538156"/>
          </a:xfrm>
          <a:prstGeom prst="rect">
            <a:avLst/>
          </a:prstGeom>
        </p:spPr>
      </p:pic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0"/>
            <a:ext cx="1143008" cy="928764"/>
          </a:xfrm>
          <a:prstGeom prst="rect">
            <a:avLst/>
          </a:prstGeom>
        </p:spPr>
      </p:pic>
      <p:pic>
        <p:nvPicPr>
          <p:cNvPr id="16" name="Рисунок 15" descr="Рисунок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6" y="2928934"/>
            <a:ext cx="741052" cy="463916"/>
          </a:xfrm>
          <a:prstGeom prst="rect">
            <a:avLst/>
          </a:prstGeom>
        </p:spPr>
      </p:pic>
      <p:pic>
        <p:nvPicPr>
          <p:cNvPr id="17" name="Рисунок 16" descr="Рисунок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54" y="2928934"/>
            <a:ext cx="500066" cy="463916"/>
          </a:xfrm>
          <a:prstGeom prst="rect">
            <a:avLst/>
          </a:prstGeom>
        </p:spPr>
      </p:pic>
      <p:pic>
        <p:nvPicPr>
          <p:cNvPr id="18" name="Рисунок 17" descr="Рисунок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2857496"/>
            <a:ext cx="741052" cy="678230"/>
          </a:xfrm>
          <a:prstGeom prst="rect">
            <a:avLst/>
          </a:prstGeom>
        </p:spPr>
      </p:pic>
      <p:pic>
        <p:nvPicPr>
          <p:cNvPr id="19" name="Рисунок 18" descr="Рисунок4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3214686"/>
            <a:ext cx="428628" cy="214314"/>
          </a:xfrm>
          <a:prstGeom prst="rect">
            <a:avLst/>
          </a:prstGeom>
        </p:spPr>
      </p:pic>
      <p:pic>
        <p:nvPicPr>
          <p:cNvPr id="20" name="Рисунок 19" descr="176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54" y="3643314"/>
            <a:ext cx="214314" cy="357190"/>
          </a:xfrm>
          <a:prstGeom prst="rect">
            <a:avLst/>
          </a:prstGeom>
        </p:spPr>
      </p:pic>
      <p:pic>
        <p:nvPicPr>
          <p:cNvPr id="21" name="Рисунок 20" descr="176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3500438"/>
            <a:ext cx="214314" cy="357190"/>
          </a:xfrm>
          <a:prstGeom prst="rect">
            <a:avLst/>
          </a:prstGeom>
        </p:spPr>
      </p:pic>
      <p:pic>
        <p:nvPicPr>
          <p:cNvPr id="22" name="Рисунок 21" descr="176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404" y="4000504"/>
            <a:ext cx="214314" cy="357190"/>
          </a:xfrm>
          <a:prstGeom prst="rect">
            <a:avLst/>
          </a:prstGeom>
        </p:spPr>
      </p:pic>
      <p:pic>
        <p:nvPicPr>
          <p:cNvPr id="23" name="Рисунок 22" descr="176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3357562"/>
            <a:ext cx="214314" cy="357190"/>
          </a:xfrm>
          <a:prstGeom prst="rect">
            <a:avLst/>
          </a:prstGeom>
        </p:spPr>
      </p:pic>
      <p:pic>
        <p:nvPicPr>
          <p:cNvPr id="24" name="Рисунок 23" descr="176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3643314"/>
            <a:ext cx="214314" cy="357190"/>
          </a:xfrm>
          <a:prstGeom prst="rect">
            <a:avLst/>
          </a:prstGeom>
        </p:spPr>
      </p:pic>
      <p:pic>
        <p:nvPicPr>
          <p:cNvPr id="25" name="Рисунок 24" descr="176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571876"/>
            <a:ext cx="214314" cy="357190"/>
          </a:xfrm>
          <a:prstGeom prst="rect">
            <a:avLst/>
          </a:prstGeom>
        </p:spPr>
      </p:pic>
      <p:pic>
        <p:nvPicPr>
          <p:cNvPr id="26" name="Рисунок 25" descr="176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786190"/>
            <a:ext cx="300040" cy="500066"/>
          </a:xfrm>
          <a:prstGeom prst="rect">
            <a:avLst/>
          </a:prstGeom>
        </p:spPr>
      </p:pic>
      <p:pic>
        <p:nvPicPr>
          <p:cNvPr id="27" name="Рисунок 26" descr="Рисунок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3143248"/>
            <a:ext cx="500066" cy="463916"/>
          </a:xfrm>
          <a:prstGeom prst="rect">
            <a:avLst/>
          </a:prstGeom>
        </p:spPr>
      </p:pic>
      <p:pic>
        <p:nvPicPr>
          <p:cNvPr id="28" name="Рисунок 27" descr="Рисунок4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3071810"/>
            <a:ext cx="357190" cy="392478"/>
          </a:xfrm>
          <a:prstGeom prst="rect">
            <a:avLst/>
          </a:prstGeom>
        </p:spPr>
      </p:pic>
      <p:pic>
        <p:nvPicPr>
          <p:cNvPr id="29" name="Рисунок 28" descr="Рисунок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0372"/>
            <a:ext cx="500066" cy="463916"/>
          </a:xfrm>
          <a:prstGeom prst="rect">
            <a:avLst/>
          </a:prstGeom>
        </p:spPr>
      </p:pic>
      <p:pic>
        <p:nvPicPr>
          <p:cNvPr id="30" name="Рисунок 29" descr="arbre_03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3143248"/>
            <a:ext cx="785818" cy="781045"/>
          </a:xfrm>
          <a:prstGeom prst="rect">
            <a:avLst/>
          </a:prstGeom>
        </p:spPr>
      </p:pic>
      <p:pic>
        <p:nvPicPr>
          <p:cNvPr id="31" name="Рисунок 30" descr="arbre_03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2786058"/>
            <a:ext cx="428628" cy="638169"/>
          </a:xfrm>
          <a:prstGeom prst="rect">
            <a:avLst/>
          </a:prstGeom>
        </p:spPr>
      </p:pic>
      <p:pic>
        <p:nvPicPr>
          <p:cNvPr id="34" name="Рисунок 33" descr="Рисунок1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14414" y="571480"/>
            <a:ext cx="1071570" cy="928694"/>
          </a:xfrm>
          <a:prstGeom prst="rect">
            <a:avLst/>
          </a:prstGeom>
        </p:spPr>
      </p:pic>
      <p:pic>
        <p:nvPicPr>
          <p:cNvPr id="35" name="Рисунок 34" descr="Рисунок1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86248" y="500042"/>
            <a:ext cx="1643074" cy="857256"/>
          </a:xfrm>
          <a:prstGeom prst="rect">
            <a:avLst/>
          </a:prstGeom>
        </p:spPr>
      </p:pic>
      <p:pic>
        <p:nvPicPr>
          <p:cNvPr id="4" name="Содержимое 5" descr="Рисунок1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467544" y="3284984"/>
            <a:ext cx="8164635" cy="336955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3CE69-9739-42B9-BE75-23222FAD0622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6" name="Рисунок 5" descr="Рисунок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3071810"/>
            <a:ext cx="571503" cy="748570"/>
          </a:xfrm>
          <a:prstGeom prst="rect">
            <a:avLst/>
          </a:prstGeom>
        </p:spPr>
      </p:pic>
      <p:pic>
        <p:nvPicPr>
          <p:cNvPr id="7" name="Рисунок 6" descr="Рисунок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3071810"/>
            <a:ext cx="500066" cy="677132"/>
          </a:xfrm>
          <a:prstGeom prst="rect">
            <a:avLst/>
          </a:prstGeom>
        </p:spPr>
      </p:pic>
      <p:pic>
        <p:nvPicPr>
          <p:cNvPr id="8" name="Рисунок 7" descr="Рисунок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3000372"/>
            <a:ext cx="357190" cy="534256"/>
          </a:xfrm>
          <a:prstGeom prst="rect">
            <a:avLst/>
          </a:prstGeom>
        </p:spPr>
      </p:pic>
      <p:pic>
        <p:nvPicPr>
          <p:cNvPr id="9" name="Рисунок 8" descr="Рисунок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2928934"/>
            <a:ext cx="428628" cy="534256"/>
          </a:xfrm>
          <a:prstGeom prst="rect">
            <a:avLst/>
          </a:prstGeom>
        </p:spPr>
      </p:pic>
      <p:pic>
        <p:nvPicPr>
          <p:cNvPr id="10" name="Рисунок 9" descr="Рисунок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72" y="3357562"/>
            <a:ext cx="571503" cy="820008"/>
          </a:xfrm>
          <a:prstGeom prst="rect">
            <a:avLst/>
          </a:prstGeom>
        </p:spPr>
      </p:pic>
      <p:pic>
        <p:nvPicPr>
          <p:cNvPr id="12" name="Рисунок 11" descr="Рисунок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710" y="2714620"/>
            <a:ext cx="571503" cy="748570"/>
          </a:xfrm>
          <a:prstGeom prst="rect">
            <a:avLst/>
          </a:prstGeom>
        </p:spPr>
      </p:pic>
      <p:pic>
        <p:nvPicPr>
          <p:cNvPr id="13" name="Рисунок 12" descr="Рисунок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497" y="3000372"/>
            <a:ext cx="571503" cy="748570"/>
          </a:xfrm>
          <a:prstGeom prst="rect">
            <a:avLst/>
          </a:prstGeom>
        </p:spPr>
      </p:pic>
      <p:pic>
        <p:nvPicPr>
          <p:cNvPr id="14" name="Рисунок 13" descr="arbre_031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3182"/>
            <a:ext cx="1142976" cy="1209673"/>
          </a:xfrm>
          <a:prstGeom prst="rect">
            <a:avLst/>
          </a:prstGeom>
        </p:spPr>
      </p:pic>
      <p:pic>
        <p:nvPicPr>
          <p:cNvPr id="15" name="Рисунок 14" descr="arbre_031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2928934"/>
            <a:ext cx="857256" cy="1066797"/>
          </a:xfrm>
          <a:prstGeom prst="rect">
            <a:avLst/>
          </a:prstGeom>
        </p:spPr>
      </p:pic>
      <p:pic>
        <p:nvPicPr>
          <p:cNvPr id="16" name="Рисунок 15" descr="arbre_031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3071810"/>
            <a:ext cx="785818" cy="995359"/>
          </a:xfrm>
          <a:prstGeom prst="rect">
            <a:avLst/>
          </a:prstGeom>
        </p:spPr>
      </p:pic>
      <p:pic>
        <p:nvPicPr>
          <p:cNvPr id="17" name="Рисунок 16" descr="arbre_031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24" y="2857496"/>
            <a:ext cx="1142976" cy="1209673"/>
          </a:xfrm>
          <a:prstGeom prst="rect">
            <a:avLst/>
          </a:prstGeom>
        </p:spPr>
      </p:pic>
      <p:pic>
        <p:nvPicPr>
          <p:cNvPr id="11" name="Рисунок 10" descr="Рисунок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497" y="3643314"/>
            <a:ext cx="571503" cy="748570"/>
          </a:xfrm>
          <a:prstGeom prst="rect">
            <a:avLst/>
          </a:prstGeom>
        </p:spPr>
      </p:pic>
      <p:pic>
        <p:nvPicPr>
          <p:cNvPr id="18" name="Рисунок 17" descr="arbre_031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68" y="2714620"/>
            <a:ext cx="571504" cy="781045"/>
          </a:xfrm>
          <a:prstGeom prst="rect">
            <a:avLst/>
          </a:prstGeom>
        </p:spPr>
      </p:pic>
      <p:pic>
        <p:nvPicPr>
          <p:cNvPr id="19" name="Рисунок 18" descr="Рисунок2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0"/>
            <a:ext cx="1571636" cy="1571636"/>
          </a:xfrm>
          <a:prstGeom prst="rect">
            <a:avLst/>
          </a:prstGeom>
        </p:spPr>
      </p:pic>
      <p:sp>
        <p:nvSpPr>
          <p:cNvPr id="20" name="Облако 19"/>
          <p:cNvSpPr/>
          <p:nvPr/>
        </p:nvSpPr>
        <p:spPr>
          <a:xfrm>
            <a:off x="285720" y="285728"/>
            <a:ext cx="1785950" cy="785818"/>
          </a:xfrm>
          <a:prstGeom prst="cloud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блако 20"/>
          <p:cNvSpPr/>
          <p:nvPr/>
        </p:nvSpPr>
        <p:spPr>
          <a:xfrm>
            <a:off x="7143768" y="285728"/>
            <a:ext cx="1771656" cy="857232"/>
          </a:xfrm>
          <a:prstGeom prst="cloud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 descr="arbre_031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4686"/>
            <a:ext cx="1142976" cy="1209673"/>
          </a:xfrm>
          <a:prstGeom prst="rect">
            <a:avLst/>
          </a:prstGeom>
        </p:spPr>
      </p:pic>
      <p:sp>
        <p:nvSpPr>
          <p:cNvPr id="23" name="Облако 22"/>
          <p:cNvSpPr/>
          <p:nvPr/>
        </p:nvSpPr>
        <p:spPr>
          <a:xfrm>
            <a:off x="2786050" y="357166"/>
            <a:ext cx="1571636" cy="928694"/>
          </a:xfrm>
          <a:prstGeom prst="cloud">
            <a:avLst/>
          </a:pr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Содержимое 3" descr="Рисунок2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467544" y="2420888"/>
            <a:ext cx="8278151" cy="388843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9CC71-426F-40CB-8645-3103D6CB798A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6286544"/>
          </a:xfrm>
          <a:prstGeom prst="roundRect">
            <a:avLst/>
          </a:prstGeom>
          <a:solidFill>
            <a:srgbClr val="C9C9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Разработка и использование маршрута </a:t>
            </a:r>
          </a:p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«Дом- детский сад-дом»</a:t>
            </a:r>
          </a:p>
          <a:p>
            <a:pPr algn="ctr"/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14311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056784" cy="501548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978380-3D27-4FA0-B41D-5F1EE9C0B5A5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3" name="Рисунок 12" descr="Рисунок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3571876"/>
            <a:ext cx="1809750" cy="2495550"/>
          </a:xfrm>
          <a:prstGeom prst="rect">
            <a:avLst/>
          </a:prstGeom>
        </p:spPr>
      </p:pic>
      <p:pic>
        <p:nvPicPr>
          <p:cNvPr id="17" name="Рисунок 16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 descr="Рисунок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857232"/>
            <a:ext cx="2357454" cy="4352938"/>
          </a:xfrm>
          <a:prstGeom prst="rect">
            <a:avLst/>
          </a:prstGeom>
        </p:spPr>
      </p:pic>
      <p:pic>
        <p:nvPicPr>
          <p:cNvPr id="18" name="Рисунок 17" descr="e7f66803c9109a21624f01344886dd5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2786058"/>
            <a:ext cx="1714512" cy="2714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34" y="6072206"/>
            <a:ext cx="32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42852"/>
            <a:ext cx="4000528" cy="652650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u="sng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000" b="1" u="sng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000" b="1" u="sng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ергей\Desktop\IMG_13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48680"/>
            <a:ext cx="2784435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4E1452-9048-4801-A465-94302F0D486A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F914D-6FAD-441E-BD39-4B233EC9136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179512" y="1214439"/>
            <a:ext cx="871296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300" b="1" i="1" dirty="0" smtClean="0">
                <a:solidFill>
                  <a:srgbClr val="000099"/>
                </a:solidFill>
              </a:rPr>
              <a:t>    Резкое </a:t>
            </a:r>
            <a:r>
              <a:rPr lang="ru-RU" sz="2300" b="1" i="1" dirty="0">
                <a:solidFill>
                  <a:srgbClr val="000099"/>
                </a:solidFill>
              </a:rPr>
              <a:t>возрастание в последние годы автомобилизации городов и поселков порождает множество проблем, среди которых дорожно-транспортный травматизм все больше приобретает характер «национальной катастрофы». </a:t>
            </a:r>
          </a:p>
        </p:txBody>
      </p:sp>
      <p:pic>
        <p:nvPicPr>
          <p:cNvPr id="3077" name="Рисунок 6" descr="1186039485_4964151510ab27a71498c1fe6d02b13fbcbbfa64f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857500"/>
            <a:ext cx="5572125" cy="3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24" descr="Рисунок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0"/>
            <a:ext cx="17859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лако 8"/>
          <p:cNvSpPr/>
          <p:nvPr/>
        </p:nvSpPr>
        <p:spPr>
          <a:xfrm rot="11025099">
            <a:off x="5948363" y="266700"/>
            <a:ext cx="1600200" cy="62706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 rot="10800000">
            <a:off x="357188" y="214313"/>
            <a:ext cx="2214562" cy="64293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081" name="Рисунок 12" descr="Рисунок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3714750"/>
            <a:ext cx="1746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Рисунок 16" descr="Рисунок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1063" y="3500438"/>
            <a:ext cx="642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Рисунок 16" descr="Рисунок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3214688"/>
            <a:ext cx="642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Рисунок 16" descr="Рисунок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000375"/>
            <a:ext cx="642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Рисунок 11" descr="792a6cb89e8a0e31295f02c153499e75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3571875"/>
            <a:ext cx="4286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Рисунок 17" descr="Рисунок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913" y="4081463"/>
            <a:ext cx="1746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Рисунок 18" descr="Рисунок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4071938"/>
            <a:ext cx="1746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Рисунок 19" descr="Рисунок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357688"/>
            <a:ext cx="1428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Рисунок 20" descr="Рисунок5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3071813"/>
            <a:ext cx="214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Рисунок 21" descr="Рисунок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513" y="3929063"/>
            <a:ext cx="1746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Рисунок 22" descr="Рисунок5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3071813"/>
            <a:ext cx="214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Рисунок 23" descr="176.gi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688" y="3929063"/>
            <a:ext cx="2857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Рисунок 24" descr="176.gi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625" y="4071938"/>
            <a:ext cx="2857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Рисунок 25" descr="176.gi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3500438"/>
            <a:ext cx="2873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Рисунок 26" descr="12a541961bdba75b51adb6b3a2296cd9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643313"/>
            <a:ext cx="7143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Рисунок 27" descr="004.gi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1813"/>
            <a:ext cx="71437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Рисунок 28" descr="004.gi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2928938"/>
            <a:ext cx="5111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Рисунок 29" descr="arbre_031.gif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4425" y="3071813"/>
            <a:ext cx="409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Рисунок 30" descr="b30cc5aab4542be966bd687e91b33a82.gi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75983">
            <a:off x="8024813" y="631825"/>
            <a:ext cx="857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E02B5B-6DE5-4A38-A34D-BC4A6F9CF282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70D68-6457-42CC-B184-A18462DE365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1214438" y="0"/>
            <a:ext cx="7000875" cy="242887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живем в поселке. Иногда приходится видеть аварийные ситуации на дорогах, где виновниками являются как водители, так и пешеходы, среди которых есть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дети.</a:t>
            </a:r>
            <a:endParaRPr lang="ru-RU" sz="20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Рисунок 9" descr="грузовик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661248"/>
            <a:ext cx="1008112" cy="94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10" descr="вертолёт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131603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12" descr="minipolic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6021288"/>
            <a:ext cx="461963" cy="50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data.photo.sibnet.ru/upload/imgbig/1314021967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92896"/>
            <a:ext cx="8568952" cy="41353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9CC71-426F-40CB-8645-3103D6CB798A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4" name="Рисунок 3" descr="0_2607_3355beb6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260648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b="1" dirty="0" smtClean="0"/>
              <a:t>    </a:t>
            </a:r>
            <a:endParaRPr lang="ru-RU" b="1" dirty="0"/>
          </a:p>
        </p:txBody>
      </p:sp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3116"/>
            <a:ext cx="3071834" cy="3214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21" descr="P100026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3214686"/>
            <a:ext cx="3429024" cy="33590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357158" y="404664"/>
            <a:ext cx="83192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99"/>
                </a:solidFill>
                <a:cs typeface="Times New Roman" pitchFamily="18" charset="0"/>
              </a:rPr>
              <a:t>За каждой из дорожных трагедий – судьба ребенка и горе родителей……</a:t>
            </a:r>
            <a:endParaRPr lang="ru-RU" sz="32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E3040F-2A4E-4C0F-B262-BAE97DDF87AA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10012-3B9E-4227-AEF8-A71A7FF8BE8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714375" y="714375"/>
            <a:ext cx="8143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0099"/>
                </a:solidFill>
              </a:rPr>
              <a:t>Эта беда не обошла и нашу </a:t>
            </a:r>
            <a:r>
              <a:rPr lang="ru-RU" sz="2400" b="1" i="1" dirty="0" smtClean="0">
                <a:solidFill>
                  <a:srgbClr val="000099"/>
                </a:solidFill>
              </a:rPr>
              <a:t>Кемеровскую область. </a:t>
            </a:r>
            <a:r>
              <a:rPr lang="ru-RU" sz="2400" b="1" i="1" dirty="0">
                <a:solidFill>
                  <a:srgbClr val="000099"/>
                </a:solidFill>
              </a:rPr>
              <a:t>Проблема детского травматизма  на  дорогах  продолжает оставаться острой.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0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600" dirty="0">
                <a:ln/>
                <a:solidFill>
                  <a:srgbClr val="000099"/>
                </a:solidFill>
                <a:cs typeface="Times New Roman" pitchFamily="18" charset="0"/>
              </a:rPr>
              <a:t>Статистика ДТП</a:t>
            </a:r>
          </a:p>
        </p:txBody>
      </p:sp>
      <p:pic>
        <p:nvPicPr>
          <p:cNvPr id="10" name="Рисунок 9" descr="img07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071678"/>
            <a:ext cx="378621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or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2000240"/>
            <a:ext cx="364333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DB3C52-3496-4643-9554-08A2264F3E96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416BD-0D13-459E-AEC6-89E895BFEED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85729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99"/>
                </a:solidFill>
                <a:cs typeface="Times New Roman" pitchFamily="18" charset="0"/>
              </a:rPr>
              <a:t>Причины дорожно-транспортных  происшествий.</a:t>
            </a:r>
            <a:endParaRPr lang="ru-RU" sz="28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10" name="Рисунок 9" descr="Рисунок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0"/>
            <a:ext cx="1938368" cy="1200813"/>
          </a:xfrm>
          <a:prstGeom prst="rect">
            <a:avLst/>
          </a:prstGeom>
        </p:spPr>
      </p:pic>
      <p:pic>
        <p:nvPicPr>
          <p:cNvPr id="12" name="Рисунок 11" descr="Рисунок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44824"/>
            <a:ext cx="8208912" cy="4694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000364" y="3970010"/>
            <a:ext cx="61436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268760"/>
            <a:ext cx="7560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2800" b="1" i="1" dirty="0" smtClean="0">
                <a:solidFill>
                  <a:srgbClr val="000099"/>
                </a:solidFill>
                <a:ea typeface="Calibri" pitchFamily="34" charset="0"/>
              </a:rPr>
              <a:t>                          Физиологические:</a:t>
            </a:r>
          </a:p>
          <a:p>
            <a:pPr lvl="0" algn="just" eaLnBrk="0" hangingPunct="0"/>
            <a:endParaRPr lang="ru-RU" sz="2800" i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Психологические</a:t>
            </a:r>
            <a:endParaRPr lang="ru-RU" sz="28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BC2CA-5CDA-4F0C-AF03-FFB034677238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416BD-0D13-459E-AEC6-89E895BFEED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51203" name="Picture 3" descr="C:\Users\Сергей\Desktop\13962475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96944" cy="50700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0B6BA5-236F-4C72-9E8B-C29BF7AF0A9F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17779-CCD8-4B46-AC6B-EE22F051BD0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8437" name="Рисунок 15" descr="Рисунок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952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6" descr="Рисунок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8188" y="3429000"/>
            <a:ext cx="642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7" descr="Рисунок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625" y="3929063"/>
            <a:ext cx="48101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8" descr="Рисунок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688" y="3286125"/>
            <a:ext cx="357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9" descr="Рисунок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313" y="3143250"/>
            <a:ext cx="428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20" descr="Рисунок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3857625"/>
            <a:ext cx="4095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Рисунок 26" descr="Рисунок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6813" y="2857500"/>
            <a:ext cx="357187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Рисунок 24" descr="Рисунок2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4" y="404664"/>
            <a:ext cx="178593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Рисунок 25" descr="Рисунок3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071938"/>
            <a:ext cx="2786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691680" y="404664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cs typeface="Times New Roman" pitchFamily="18" charset="0"/>
              </a:rPr>
              <a:t>Мероприятия по профилактике ДДТТ в дошкольном учреждении</a:t>
            </a:r>
            <a:endParaRPr lang="ru-RU" sz="28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47106" name="Picture 2" descr="D:\Мои файлы\Мои фото\114___08\IMG_116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484784"/>
            <a:ext cx="3515883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scene3d>
            <a:camera prst="isometricOffAxis1Right"/>
            <a:lightRig rig="threePt" dir="t"/>
          </a:scene3d>
        </p:spPr>
      </p:pic>
      <p:pic>
        <p:nvPicPr>
          <p:cNvPr id="47107" name="Picture 3" descr="D:\Мои файлы\Мои фото\113___07\IMG_11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1502786"/>
            <a:ext cx="3587891" cy="2690918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47108" name="Picture 4" descr="N:\1 сентября\IMG_127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4221088"/>
            <a:ext cx="3888432" cy="2484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upload-1233274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8148" cy="6072206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9CC71-426F-40CB-8645-3103D6CB798A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08363"/>
            <a:ext cx="9144000" cy="1549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6143644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Страна    СВЕТОФОРИЯ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928662" y="1857364"/>
            <a:ext cx="1714512" cy="985838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Остановка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«ПОЛОВИНКА»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енадцатиугольник 10"/>
          <p:cNvSpPr/>
          <p:nvPr/>
        </p:nvSpPr>
        <p:spPr>
          <a:xfrm>
            <a:off x="8429652" y="214290"/>
            <a:ext cx="500066" cy="557234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0" y="2643182"/>
            <a:ext cx="1357290" cy="1143008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Остановка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«Музыкаль-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ная»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incora92_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0"/>
            <a:ext cx="6572264" cy="6072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488" y="404664"/>
            <a:ext cx="435771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cs typeface="Times New Roman" pitchFamily="18" charset="0"/>
              </a:rPr>
              <a:t>Вопросы для проверки знаний правил поведения в транспорте</a:t>
            </a:r>
          </a:p>
          <a:p>
            <a:r>
              <a:rPr lang="ru-RU" sz="2000" b="1" dirty="0" smtClean="0">
                <a:cs typeface="Times New Roman" pitchFamily="18" charset="0"/>
              </a:rPr>
              <a:t>1.Где должен находиться пассажир, ожидающий транспортное средство?</a:t>
            </a:r>
          </a:p>
          <a:p>
            <a:r>
              <a:rPr lang="ru-RU" sz="2000" b="1" dirty="0" smtClean="0">
                <a:cs typeface="Times New Roman" pitchFamily="18" charset="0"/>
              </a:rPr>
              <a:t>2. Как должен вести себя пассажир на остановке, ожидая транспорт?</a:t>
            </a:r>
          </a:p>
          <a:p>
            <a:r>
              <a:rPr lang="ru-RU" sz="2000" b="1" dirty="0" smtClean="0">
                <a:cs typeface="Times New Roman" pitchFamily="18" charset="0"/>
              </a:rPr>
              <a:t>3. Как пассажир должен вести себя в транспорте?</a:t>
            </a:r>
          </a:p>
          <a:p>
            <a:r>
              <a:rPr lang="ru-RU" sz="2000" b="1" dirty="0" smtClean="0">
                <a:cs typeface="Times New Roman" pitchFamily="18" charset="0"/>
              </a:rPr>
              <a:t>4.Что еще нельзя делать в общественном транспорте?</a:t>
            </a:r>
          </a:p>
          <a:p>
            <a:r>
              <a:rPr lang="ru-RU" sz="2000" b="1" dirty="0" smtClean="0">
                <a:cs typeface="Times New Roman" pitchFamily="18" charset="0"/>
              </a:rPr>
              <a:t>5. Какие правила поведения в </a:t>
            </a:r>
            <a:r>
              <a:rPr lang="ru-RU" b="1" dirty="0" smtClean="0">
                <a:cs typeface="Times New Roman" pitchFamily="18" charset="0"/>
              </a:rPr>
              <a:t>транспорте</a:t>
            </a:r>
            <a:r>
              <a:rPr lang="ru-RU" sz="2000" b="1" dirty="0" smtClean="0">
                <a:cs typeface="Times New Roman" pitchFamily="18" charset="0"/>
              </a:rPr>
              <a:t> ты еще знаешь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8" name="Волна 7"/>
          <p:cNvSpPr/>
          <p:nvPr/>
        </p:nvSpPr>
        <p:spPr>
          <a:xfrm>
            <a:off x="1428728" y="2786058"/>
            <a:ext cx="1428760" cy="105727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28728" y="2928934"/>
            <a:ext cx="14287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Остановка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«Спортивная»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Волна 32"/>
          <p:cNvSpPr/>
          <p:nvPr/>
        </p:nvSpPr>
        <p:spPr>
          <a:xfrm>
            <a:off x="1357290" y="857232"/>
            <a:ext cx="1500198" cy="1128714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Остановка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«Мостовая»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inbow over a Highway Design Slid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'Радуга над дорогой'</Template>
  <TotalTime>7214</TotalTime>
  <Words>261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Rainbow over a Highway Design Slide</vt:lpstr>
      <vt:lpstr>Слайд 1</vt:lpstr>
      <vt:lpstr>Слайд 2</vt:lpstr>
      <vt:lpstr>Слайд 3</vt:lpstr>
      <vt:lpstr>Слайд 4</vt:lpstr>
      <vt:lpstr>Слайд 5</vt:lpstr>
      <vt:lpstr>Слайд 6</vt:lpstr>
      <vt:lpstr>Психологические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1</cp:lastModifiedBy>
  <cp:revision>685</cp:revision>
  <dcterms:created xsi:type="dcterms:W3CDTF">2009-10-22T18:25:37Z</dcterms:created>
  <dcterms:modified xsi:type="dcterms:W3CDTF">2016-09-22T06:33:10Z</dcterms:modified>
</cp:coreProperties>
</file>